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6" r:id="rId6"/>
    <p:sldId id="265" r:id="rId7"/>
    <p:sldId id="264" r:id="rId8"/>
    <p:sldId id="259" r:id="rId9"/>
    <p:sldId id="262" r:id="rId10"/>
    <p:sldId id="261" r:id="rId11"/>
    <p:sldId id="260" r:id="rId12"/>
    <p:sldId id="270" r:id="rId13"/>
    <p:sldId id="269" r:id="rId14"/>
    <p:sldId id="268" r:id="rId15"/>
    <p:sldId id="267" r:id="rId16"/>
    <p:sldId id="271" r:id="rId17"/>
    <p:sldId id="272" r:id="rId18"/>
    <p:sldId id="273" r:id="rId19"/>
    <p:sldId id="275" r:id="rId20"/>
    <p:sldId id="279" r:id="rId21"/>
    <p:sldId id="278" r:id="rId22"/>
    <p:sldId id="280" r:id="rId23"/>
    <p:sldId id="276" r:id="rId24"/>
    <p:sldId id="277" r:id="rId25"/>
    <p:sldId id="274" r:id="rId26"/>
    <p:sldId id="281" r:id="rId2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9" d="100"/>
          <a:sy n="69" d="100"/>
        </p:scale>
        <p:origin x="92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8463-74DF-4983-A844-65FDAFFF7B98}" type="datetimeFigureOut">
              <a:rPr lang="hu-HU" smtClean="0"/>
              <a:t>2022. 06. 10.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41F-B41B-4545-91B2-6281804147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172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8463-74DF-4983-A844-65FDAFFF7B98}" type="datetimeFigureOut">
              <a:rPr lang="hu-HU" smtClean="0"/>
              <a:t>2022. 06. 10.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41F-B41B-4545-91B2-6281804147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218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8463-74DF-4983-A844-65FDAFFF7B98}" type="datetimeFigureOut">
              <a:rPr lang="hu-HU" smtClean="0"/>
              <a:t>2022. 06. 10.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41F-B41B-4545-91B2-6281804147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982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8463-74DF-4983-A844-65FDAFFF7B98}" type="datetimeFigureOut">
              <a:rPr lang="hu-HU" smtClean="0"/>
              <a:t>2022. 06. 10.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41F-B41B-4545-91B2-6281804147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656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8463-74DF-4983-A844-65FDAFFF7B98}" type="datetimeFigureOut">
              <a:rPr lang="hu-HU" smtClean="0"/>
              <a:t>2022. 06. 10.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41F-B41B-4545-91B2-6281804147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485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8463-74DF-4983-A844-65FDAFFF7B98}" type="datetimeFigureOut">
              <a:rPr lang="hu-HU" smtClean="0"/>
              <a:t>2022. 06. 10.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41F-B41B-4545-91B2-6281804147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248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8463-74DF-4983-A844-65FDAFFF7B98}" type="datetimeFigureOut">
              <a:rPr lang="hu-HU" smtClean="0"/>
              <a:t>2022. 06. 10.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41F-B41B-4545-91B2-6281804147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041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8463-74DF-4983-A844-65FDAFFF7B98}" type="datetimeFigureOut">
              <a:rPr lang="hu-HU" smtClean="0"/>
              <a:t>2022. 06. 10.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41F-B41B-4545-91B2-6281804147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474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8463-74DF-4983-A844-65FDAFFF7B98}" type="datetimeFigureOut">
              <a:rPr lang="hu-HU" smtClean="0"/>
              <a:t>2022. 06. 10.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41F-B41B-4545-91B2-6281804147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661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8463-74DF-4983-A844-65FDAFFF7B98}" type="datetimeFigureOut">
              <a:rPr lang="hu-HU" smtClean="0"/>
              <a:t>2022. 06. 10.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41F-B41B-4545-91B2-6281804147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775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08463-74DF-4983-A844-65FDAFFF7B98}" type="datetimeFigureOut">
              <a:rPr lang="hu-HU" smtClean="0"/>
              <a:t>2022. 06. 10.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41F-B41B-4545-91B2-6281804147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201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08463-74DF-4983-A844-65FDAFFF7B98}" type="datetimeFigureOut">
              <a:rPr lang="hu-HU" smtClean="0"/>
              <a:t>2022. 06. 10.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0B41F-B41B-4545-91B2-6281804147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44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3">
            <a:extLst>
              <a:ext uri="{FF2B5EF4-FFF2-40B4-BE49-F238E27FC236}">
                <a16:creationId xmlns:a16="http://schemas.microsoft.com/office/drawing/2014/main" id="{C3041F7E-8217-8C1C-5EE5-D638A080A0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t="19629" r="-920" b="41"/>
          <a:stretch/>
        </p:blipFill>
        <p:spPr>
          <a:xfrm>
            <a:off x="-1" y="0"/>
            <a:ext cx="12398375" cy="6858000"/>
          </a:xfrm>
          <a:prstGeom prst="rect">
            <a:avLst/>
          </a:prstGeom>
        </p:spPr>
      </p:pic>
      <p:sp>
        <p:nvSpPr>
          <p:cNvPr id="15" name="Cím 14">
            <a:extLst>
              <a:ext uri="{FF2B5EF4-FFF2-40B4-BE49-F238E27FC236}">
                <a16:creationId xmlns:a16="http://schemas.microsoft.com/office/drawing/2014/main" id="{EEA3716E-33C5-4480-2360-C45E7451C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830512"/>
          </a:xfrm>
        </p:spPr>
        <p:txBody>
          <a:bodyPr/>
          <a:lstStyle/>
          <a:p>
            <a:r>
              <a:rPr lang="xx-YY">
                <a:solidFill>
                  <a:schemeClr val="bg1"/>
                </a:solidFill>
                <a:latin typeface="Algerian" pitchFamily="82" charset="0"/>
              </a:rPr>
              <a:t>Erdély</a:t>
            </a:r>
            <a:endParaRPr lang="hu-HU">
              <a:solidFill>
                <a:schemeClr val="bg1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39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Algerian" panose="04020705040A02060702" pitchFamily="82" charset="0"/>
              </a:rPr>
              <a:t>Farkaslaka</a:t>
            </a:r>
            <a:r>
              <a:rPr lang="hu-HU" dirty="0">
                <a:latin typeface="Algerian" panose="04020705040A02060702" pitchFamily="82" charset="0"/>
              </a:rPr>
              <a:t>: Tamási Áron </a:t>
            </a:r>
            <a:r>
              <a:rPr lang="hu-HU" dirty="0" err="1">
                <a:latin typeface="Algerian" panose="04020705040A02060702" pitchFamily="82" charset="0"/>
              </a:rPr>
              <a:t>emlékmŰ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909897"/>
            <a:ext cx="5257800" cy="3943350"/>
          </a:xfrm>
        </p:spPr>
      </p:pic>
      <p:sp>
        <p:nvSpPr>
          <p:cNvPr id="7" name="Szöveg helye 6"/>
          <p:cNvSpPr>
            <a:spLocks noGrp="1"/>
          </p:cNvSpPr>
          <p:nvPr>
            <p:ph type="body" sz="quarter" idx="3"/>
          </p:nvPr>
        </p:nvSpPr>
        <p:spPr>
          <a:xfrm>
            <a:off x="6172200" y="1879086"/>
            <a:ext cx="5183188" cy="823912"/>
          </a:xfrm>
        </p:spPr>
        <p:txBody>
          <a:bodyPr/>
          <a:lstStyle/>
          <a:p>
            <a:r>
              <a:rPr lang="hu-HU" dirty="0"/>
              <a:t>Megemlékeztünk Tamási Áronról, és koszorúztunk</a:t>
            </a:r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91397"/>
            <a:ext cx="5183188" cy="2911943"/>
          </a:xfrm>
        </p:spPr>
      </p:pic>
    </p:spTree>
    <p:extLst>
      <p:ext uri="{BB962C8B-B14F-4D97-AF65-F5344CB8AC3E}">
        <p14:creationId xmlns:p14="http://schemas.microsoft.com/office/powerpoint/2010/main" val="315780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Korond: </a:t>
            </a:r>
            <a:r>
              <a:rPr lang="hu-HU" dirty="0" err="1">
                <a:latin typeface="Algerian" panose="04020705040A02060702" pitchFamily="82" charset="0"/>
              </a:rPr>
              <a:t>taplászmester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dirty="0"/>
              <a:t>Meglátogattunk egy </a:t>
            </a:r>
            <a:r>
              <a:rPr lang="hu-HU" dirty="0" err="1"/>
              <a:t>taplászt</a:t>
            </a:r>
            <a:r>
              <a:rPr lang="hu-HU" dirty="0"/>
              <a:t>, aki nagyon kedves volt</a:t>
            </a:r>
          </a:p>
          <a:p>
            <a:r>
              <a:rPr lang="hu-HU" dirty="0"/>
              <a:t>Elmondta, hogy már csak nagyon kevesen űzik ezt a mesterséget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334000" cy="3556000"/>
          </a:xfrm>
        </p:spPr>
      </p:pic>
    </p:spTree>
    <p:extLst>
      <p:ext uri="{BB962C8B-B14F-4D97-AF65-F5344CB8AC3E}">
        <p14:creationId xmlns:p14="http://schemas.microsoft.com/office/powerpoint/2010/main" val="426119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Algerian" panose="04020705040A02060702" pitchFamily="82" charset="0"/>
              </a:rPr>
              <a:t>Szováta</a:t>
            </a:r>
            <a:r>
              <a:rPr lang="hu-HU" dirty="0">
                <a:latin typeface="Algerian" panose="04020705040A02060702" pitchFamily="82" charset="0"/>
              </a:rPr>
              <a:t>: Szent József gyerekotthon</a:t>
            </a:r>
          </a:p>
        </p:txBody>
      </p:sp>
      <p:sp>
        <p:nvSpPr>
          <p:cNvPr id="10" name="Tartalom helye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Itt nagyon kedves gyerekek vártak minket, de csak az ajándékcsomagot tudtuk oda adni</a:t>
            </a:r>
            <a:r>
              <a:rPr lang="xx-YY" dirty="0"/>
              <a:t>, mert a gyermekek </a:t>
            </a:r>
            <a:r>
              <a:rPr lang="hu-HU" dirty="0"/>
              <a:t>vacsora</a:t>
            </a:r>
            <a:r>
              <a:rPr lang="xx-YY" dirty="0"/>
              <a:t> után </a:t>
            </a:r>
            <a:r>
              <a:rPr lang="hu-HU" dirty="0"/>
              <a:t>már</a:t>
            </a:r>
            <a:r>
              <a:rPr lang="xx-YY" dirty="0"/>
              <a:t> nem mehetnek ki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460" y="1690688"/>
            <a:ext cx="5979136" cy="395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1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x-YY" dirty="0">
                <a:latin typeface="Algerian" panose="04020705040A02060702" pitchFamily="82" charset="0"/>
              </a:rPr>
              <a:t>A </a:t>
            </a:r>
            <a:r>
              <a:rPr lang="hu-HU" dirty="0">
                <a:latin typeface="Algerian" panose="04020705040A02060702" pitchFamily="82" charset="0"/>
              </a:rPr>
              <a:t>2. szállás: Gyergyószentmiklós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12" y="1327866"/>
            <a:ext cx="8085463" cy="5390309"/>
          </a:xfrm>
        </p:spPr>
      </p:pic>
    </p:spTree>
    <p:extLst>
      <p:ext uri="{BB962C8B-B14F-4D97-AF65-F5344CB8AC3E}">
        <p14:creationId xmlns:p14="http://schemas.microsoft.com/office/powerpoint/2010/main" val="261849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3. nap: Súgó Barlang</a:t>
            </a:r>
          </a:p>
        </p:txBody>
      </p:sp>
      <p:pic>
        <p:nvPicPr>
          <p:cNvPr id="5" name="Kép 5">
            <a:extLst>
              <a:ext uri="{FF2B5EF4-FFF2-40B4-BE49-F238E27FC236}">
                <a16:creationId xmlns:a16="http://schemas.microsoft.com/office/drawing/2014/main" id="{0DE03628-BEEC-59CE-6FB7-1927D71545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74" y="4001292"/>
            <a:ext cx="3311526" cy="2483645"/>
          </a:xfr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25400" y="1825624"/>
            <a:ext cx="6828400" cy="5191125"/>
          </a:xfrm>
        </p:spPr>
        <p:txBody>
          <a:bodyPr/>
          <a:lstStyle/>
          <a:p>
            <a:r>
              <a:rPr lang="hu-HU"/>
              <a:t>Szerdán</a:t>
            </a:r>
            <a:r>
              <a:rPr lang="xx-YY"/>
              <a:t> reggel egy túravezetővel indultunk a barlangba</a:t>
            </a:r>
            <a:endParaRPr lang="hu-HU"/>
          </a:p>
          <a:p>
            <a:r>
              <a:rPr lang="hu-HU"/>
              <a:t>Ez</a:t>
            </a:r>
            <a:r>
              <a:rPr lang="xx-YY"/>
              <a:t> egy </a:t>
            </a:r>
            <a:r>
              <a:rPr lang="hu-HU"/>
              <a:t>1201m</a:t>
            </a:r>
            <a:r>
              <a:rPr lang="xx-YY"/>
              <a:t> hosszú </a:t>
            </a:r>
            <a:r>
              <a:rPr lang="hu-HU"/>
              <a:t>b</a:t>
            </a:r>
            <a:r>
              <a:rPr lang="xx-YY"/>
              <a:t>arlangrendszer, ahol 7°C </a:t>
            </a:r>
            <a:r>
              <a:rPr lang="hu-HU"/>
              <a:t>volt</a:t>
            </a:r>
          </a:p>
          <a:p>
            <a:pPr marL="0" indent="0">
              <a:buNone/>
            </a:pPr>
            <a:endParaRPr lang="hu-HU"/>
          </a:p>
        </p:txBody>
      </p:sp>
      <p:pic>
        <p:nvPicPr>
          <p:cNvPr id="6" name="Kép 6">
            <a:extLst>
              <a:ext uri="{FF2B5EF4-FFF2-40B4-BE49-F238E27FC236}">
                <a16:creationId xmlns:a16="http://schemas.microsoft.com/office/drawing/2014/main" id="{A567D111-B576-BE04-555A-86DA3FF6D9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0085"/>
            <a:ext cx="3687200" cy="4942417"/>
          </a:xfrm>
          <a:prstGeom prst="rect">
            <a:avLst/>
          </a:prstGeom>
        </p:spPr>
      </p:pic>
      <p:pic>
        <p:nvPicPr>
          <p:cNvPr id="8" name="Kép 8">
            <a:extLst>
              <a:ext uri="{FF2B5EF4-FFF2-40B4-BE49-F238E27FC236}">
                <a16:creationId xmlns:a16="http://schemas.microsoft.com/office/drawing/2014/main" id="{83FE39A2-43E9-6A64-258F-A8538EE618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74" y="4001293"/>
            <a:ext cx="3311526" cy="248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5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latin typeface="Algerian" pitchFamily="82" charset="0"/>
              </a:rPr>
              <a:t>Békás-Szoros</a:t>
            </a:r>
          </a:p>
        </p:txBody>
      </p:sp>
      <p:pic>
        <p:nvPicPr>
          <p:cNvPr id="5" name="Kép 5">
            <a:extLst>
              <a:ext uri="{FF2B5EF4-FFF2-40B4-BE49-F238E27FC236}">
                <a16:creationId xmlns:a16="http://schemas.microsoft.com/office/drawing/2014/main" id="{2D2DDB26-47BB-4E74-3CD3-2762DF9368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92" y="153731"/>
            <a:ext cx="4886908" cy="655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7">
            <a:extLst>
              <a:ext uri="{FF2B5EF4-FFF2-40B4-BE49-F238E27FC236}">
                <a16:creationId xmlns:a16="http://schemas.microsoft.com/office/drawing/2014/main" id="{C59D2E98-5DEA-7B11-23D8-DB9A41C88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03" y="1406553"/>
            <a:ext cx="3973286" cy="5297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451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F971AF-C35F-23FF-E7EC-841F81D8A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latin typeface="Algerian" pitchFamily="82" charset="0"/>
              </a:rPr>
              <a:t>gyilkos-tó</a:t>
            </a:r>
          </a:p>
        </p:txBody>
      </p:sp>
      <p:pic>
        <p:nvPicPr>
          <p:cNvPr id="5" name="Kép 5">
            <a:extLst>
              <a:ext uri="{FF2B5EF4-FFF2-40B4-BE49-F238E27FC236}">
                <a16:creationId xmlns:a16="http://schemas.microsoft.com/office/drawing/2014/main" id="{E9537457-9545-25CD-E894-61DE328CFD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700212"/>
            <a:ext cx="5969001" cy="4476751"/>
          </a:xfr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CBFCA31C-37DE-AF0D-2E78-9044084731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xx-YY"/>
              <a:t>Ez egy természetes torlasztó, mely úgy keletkezett, hogy egy közeli hegyről lezúduló törmelék elzárta a patakot, amin addig a víz </a:t>
            </a:r>
            <a:r>
              <a:rPr lang="hu-HU"/>
              <a:t>távozott</a:t>
            </a:r>
            <a:r>
              <a:rPr lang="xx-YY"/>
              <a:t>. </a:t>
            </a:r>
            <a:endParaRPr lang="hu-HU"/>
          </a:p>
          <a:p>
            <a:pPr marL="0" indent="0">
              <a:buNone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159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0A3452-D285-F426-9643-3B3BDC84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itchFamily="82" charset="0"/>
              </a:rPr>
              <a:t>Csíksomlyó</a:t>
            </a:r>
          </a:p>
        </p:txBody>
      </p:sp>
      <p:pic>
        <p:nvPicPr>
          <p:cNvPr id="5" name="Kép 5">
            <a:extLst>
              <a:ext uri="{FF2B5EF4-FFF2-40B4-BE49-F238E27FC236}">
                <a16:creationId xmlns:a16="http://schemas.microsoft.com/office/drawing/2014/main" id="{DC3AAD65-379C-A3CB-F12A-ECE00CB9A0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00427"/>
            <a:ext cx="4051300" cy="5401734"/>
          </a:xfr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B92DEDA4-73E2-E67A-3705-1F9C7C193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81625" y="1300427"/>
            <a:ext cx="6413500" cy="4938448"/>
          </a:xfrm>
        </p:spPr>
        <p:txBody>
          <a:bodyPr/>
          <a:lstStyle/>
          <a:p>
            <a:r>
              <a:rPr lang="xx-YY" dirty="0"/>
              <a:t>Az emberek úgy tartják, hogy aki hozzáér a Mária szoborhoz, az </a:t>
            </a:r>
            <a:r>
              <a:rPr lang="xx-YY" dirty="0" smtClean="0"/>
              <a:t>kívánhat</a:t>
            </a:r>
            <a:r>
              <a:rPr lang="hu-HU" dirty="0" smtClean="0"/>
              <a:t>, és az teljesülni fog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721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lgerian" panose="04020705040A02060702" pitchFamily="82" charset="0"/>
              </a:rPr>
              <a:t>Ezeréves határ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717286" y="5468226"/>
            <a:ext cx="5157787" cy="823912"/>
          </a:xfrm>
        </p:spPr>
        <p:txBody>
          <a:bodyPr/>
          <a:lstStyle/>
          <a:p>
            <a:r>
              <a:rPr lang="hu-HU" dirty="0" smtClean="0"/>
              <a:t>Az út mentén egy meseszép kilátás a hegyekre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607761"/>
            <a:ext cx="4912784" cy="3684588"/>
          </a:xfr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49" y="3596891"/>
            <a:ext cx="4454416" cy="2969611"/>
          </a:xfrm>
          <a:prstGeom prst="rect">
            <a:avLst/>
          </a:prstGeom>
        </p:spPr>
      </p:pic>
      <p:pic>
        <p:nvPicPr>
          <p:cNvPr id="11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49" y="365125"/>
            <a:ext cx="4454416" cy="296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lgerian" panose="04020705040A02060702" pitchFamily="82" charset="0"/>
              </a:rPr>
              <a:t>3. szállás: Gyimesbükk, </a:t>
            </a:r>
            <a:r>
              <a:rPr lang="hu-HU" dirty="0" err="1" smtClean="0">
                <a:latin typeface="Algerian" panose="04020705040A02060702" pitchFamily="82" charset="0"/>
              </a:rPr>
              <a:t>Deáky</a:t>
            </a:r>
            <a:r>
              <a:rPr lang="hu-HU" dirty="0" smtClean="0">
                <a:latin typeface="Algerian" panose="04020705040A02060702" pitchFamily="82" charset="0"/>
              </a:rPr>
              <a:t> Panzió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2882504" cy="2882504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03" y="1825625"/>
            <a:ext cx="2880121" cy="2880121"/>
          </a:xfrm>
          <a:prstGeom prst="rect">
            <a:avLst/>
          </a:prstGeom>
        </p:spPr>
      </p:pic>
      <p:pic>
        <p:nvPicPr>
          <p:cNvPr id="8" name="Tartalom hely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17" y="1825626"/>
            <a:ext cx="2882504" cy="2882504"/>
          </a:xfrm>
          <a:prstGeom prst="rect">
            <a:avLst/>
          </a:prstGeom>
        </p:spPr>
      </p:pic>
      <p:sp>
        <p:nvSpPr>
          <p:cNvPr id="9" name="Tartalom helye 8"/>
          <p:cNvSpPr>
            <a:spLocks noGrp="1"/>
          </p:cNvSpPr>
          <p:nvPr>
            <p:ph sz="half" idx="2"/>
          </p:nvPr>
        </p:nvSpPr>
        <p:spPr>
          <a:xfrm>
            <a:off x="1253331" y="4705746"/>
            <a:ext cx="9611893" cy="2026158"/>
          </a:xfrm>
        </p:spPr>
        <p:txBody>
          <a:bodyPr/>
          <a:lstStyle/>
          <a:p>
            <a:r>
              <a:rPr lang="hu-HU" dirty="0" smtClean="0"/>
              <a:t>Vacsora közben a csángók </a:t>
            </a:r>
            <a:r>
              <a:rPr lang="hu-HU" dirty="0" err="1" smtClean="0"/>
              <a:t>kétfős</a:t>
            </a:r>
            <a:r>
              <a:rPr lang="hu-HU" dirty="0" smtClean="0"/>
              <a:t> zenekara játszottak, és táncoltak nekünk</a:t>
            </a:r>
          </a:p>
          <a:p>
            <a:r>
              <a:rPr lang="hu-HU" dirty="0" smtClean="0"/>
              <a:t>Utána egész este roptuk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5004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Az indulás napja 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Kora reggel már mindenki felkelt</a:t>
            </a:r>
          </a:p>
          <a:p>
            <a:r>
              <a:rPr lang="hu-HU" dirty="0"/>
              <a:t>6</a:t>
            </a:r>
            <a:r>
              <a:rPr lang="hu-HU" b="1" u="sng" baseline="30000" dirty="0"/>
              <a:t>30</a:t>
            </a:r>
            <a:r>
              <a:rPr lang="hu-HU" dirty="0"/>
              <a:t>-kor gyülekeztünk a Faluház előtt</a:t>
            </a:r>
          </a:p>
          <a:p>
            <a:r>
              <a:rPr lang="hu-HU" dirty="0"/>
              <a:t>6</a:t>
            </a:r>
            <a:r>
              <a:rPr lang="hu-HU" b="1" u="sng" baseline="30000" dirty="0"/>
              <a:t>45</a:t>
            </a:r>
            <a:r>
              <a:rPr lang="hu-HU" dirty="0"/>
              <a:t>-kor </a:t>
            </a:r>
            <a:r>
              <a:rPr lang="hu-HU" sz="3200" dirty="0"/>
              <a:t>felszálltunk a buszra, és nekivágtunk a hosszú utazásnak</a:t>
            </a:r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25625"/>
            <a:ext cx="6127925" cy="3286665"/>
          </a:xfrm>
        </p:spPr>
      </p:pic>
    </p:spTree>
    <p:extLst>
      <p:ext uri="{BB962C8B-B14F-4D97-AF65-F5344CB8AC3E}">
        <p14:creationId xmlns:p14="http://schemas.microsoft.com/office/powerpoint/2010/main" val="232844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lgerian" panose="04020705040A02060702" pitchFamily="82" charset="0"/>
              </a:rPr>
              <a:t>Mohos </a:t>
            </a:r>
            <a:r>
              <a:rPr lang="hu-HU" dirty="0" err="1" smtClean="0">
                <a:latin typeface="Algerian" panose="04020705040A02060702" pitchFamily="82" charset="0"/>
              </a:rPr>
              <a:t>tŐzegláp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12" name="Szöveg helye 11"/>
          <p:cNvSpPr>
            <a:spLocks noGrp="1"/>
          </p:cNvSpPr>
          <p:nvPr>
            <p:ph type="body" idx="1"/>
          </p:nvPr>
        </p:nvSpPr>
        <p:spPr>
          <a:xfrm>
            <a:off x="630620" y="1681163"/>
            <a:ext cx="5366953" cy="823912"/>
          </a:xfrm>
        </p:spPr>
        <p:txBody>
          <a:bodyPr>
            <a:normAutofit/>
          </a:bodyPr>
          <a:lstStyle/>
          <a:p>
            <a:r>
              <a:rPr lang="hu-HU" dirty="0" smtClean="0"/>
              <a:t>Egy nagyon</a:t>
            </a:r>
            <a:r>
              <a:rPr lang="hu-HU" dirty="0"/>
              <a:t> </a:t>
            </a:r>
            <a:r>
              <a:rPr lang="hu-HU" dirty="0" smtClean="0"/>
              <a:t>humoros túravezetőt kaptunk, aki végigvezetett az ösvényen</a:t>
            </a:r>
            <a:endParaRPr lang="hu-HU" dirty="0"/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74" y="1681163"/>
            <a:ext cx="5937032" cy="4452774"/>
          </a:xfr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2" y="2505075"/>
            <a:ext cx="5454999" cy="3628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2087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lgerian" panose="04020705040A02060702" pitchFamily="82" charset="0"/>
              </a:rPr>
              <a:t>Szent Anna-tó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199"/>
          </a:xfrm>
        </p:spPr>
      </p:pic>
      <p:sp>
        <p:nvSpPr>
          <p:cNvPr id="8" name="Tartalom helye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dirty="0" smtClean="0"/>
              <a:t>A csodaszép Szent Anna-tó partján elnyaltunk egy fagyit</a:t>
            </a:r>
          </a:p>
        </p:txBody>
      </p:sp>
    </p:spTree>
    <p:extLst>
      <p:ext uri="{BB962C8B-B14F-4D97-AF65-F5344CB8AC3E}">
        <p14:creationId xmlns:p14="http://schemas.microsoft.com/office/powerpoint/2010/main" val="420052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>
                <a:latin typeface="Algerian" panose="04020705040A02060702" pitchFamily="82" charset="0"/>
              </a:rPr>
              <a:t>HARGITA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 smtClean="0"/>
              <a:t>1801 m magasan voltunk</a:t>
            </a:r>
          </a:p>
          <a:p>
            <a:r>
              <a:rPr lang="hu-HU" dirty="0" smtClean="0"/>
              <a:t>Egy gyönyörű panoráma tárult elénk</a:t>
            </a:r>
          </a:p>
          <a:p>
            <a:r>
              <a:rPr lang="hu-HU" dirty="0" smtClean="0"/>
              <a:t>Koszorúztunk</a:t>
            </a:r>
            <a:endParaRPr lang="hu-HU" dirty="0"/>
          </a:p>
        </p:txBody>
      </p:sp>
      <p:pic>
        <p:nvPicPr>
          <p:cNvPr id="60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280" y="365125"/>
            <a:ext cx="3237395" cy="4351338"/>
          </a:xfrm>
        </p:spPr>
      </p:pic>
      <p:pic>
        <p:nvPicPr>
          <p:cNvPr id="61" name="Kép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4" y="4973782"/>
            <a:ext cx="11284353" cy="14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6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lgerian" panose="04020705040A02060702" pitchFamily="82" charset="0"/>
              </a:rPr>
              <a:t>4. szállás: </a:t>
            </a:r>
            <a:r>
              <a:rPr lang="hu-HU" dirty="0" err="1" smtClean="0">
                <a:latin typeface="Algerian" panose="04020705040A02060702" pitchFamily="82" charset="0"/>
              </a:rPr>
              <a:t>EmŐke</a:t>
            </a:r>
            <a:r>
              <a:rPr lang="hu-HU" dirty="0" smtClean="0">
                <a:latin typeface="Algerian" panose="04020705040A02060702" pitchFamily="82" charset="0"/>
              </a:rPr>
              <a:t> Panzió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806698" cy="3837276"/>
          </a:xfr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7644898" y="1690688"/>
            <a:ext cx="3708902" cy="4486274"/>
          </a:xfrm>
        </p:spPr>
        <p:txBody>
          <a:bodyPr/>
          <a:lstStyle/>
          <a:p>
            <a:r>
              <a:rPr lang="hu-HU" dirty="0" smtClean="0"/>
              <a:t>Szerdán az ő </a:t>
            </a:r>
            <a:r>
              <a:rPr lang="hu-HU" dirty="0" err="1" smtClean="0"/>
              <a:t>traktorukkal</a:t>
            </a:r>
            <a:r>
              <a:rPr lang="hu-HU" dirty="0" smtClean="0"/>
              <a:t> mentünk fel a Hargitára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5473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lgerian" panose="04020705040A02060702" pitchFamily="82" charset="0"/>
              </a:rPr>
              <a:t>5.nap Vajdahunyad vára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12" name="Tartalom helye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dirty="0" smtClean="0"/>
              <a:t>A toronyból gyönyörű a panoráma</a:t>
            </a:r>
          </a:p>
        </p:txBody>
      </p:sp>
      <p:pic>
        <p:nvPicPr>
          <p:cNvPr id="15" name="Tartalom helye 1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79732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lgerian" panose="04020705040A02060702" pitchFamily="82" charset="0"/>
              </a:rPr>
              <a:t>Déva vára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8" name="Tartalom helye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 smtClean="0"/>
              <a:t>Felújítás miatt nem mehettünk be</a:t>
            </a:r>
            <a:endParaRPr lang="hu-HU" dirty="0"/>
          </a:p>
        </p:txBody>
      </p:sp>
      <p:pic>
        <p:nvPicPr>
          <p:cNvPr id="9" name="Tartalom helye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031" y="574603"/>
            <a:ext cx="4201769" cy="5602360"/>
          </a:xfr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67144"/>
            <a:ext cx="5264728" cy="350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3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7200" dirty="0" smtClean="0">
                <a:latin typeface="Bauhaus 93" panose="04030905020B02020C02" pitchFamily="82" charset="0"/>
              </a:rPr>
              <a:t>Köszönjük a figyelmet!</a:t>
            </a:r>
            <a:endParaRPr lang="hu-HU" sz="7200" dirty="0">
              <a:latin typeface="Bauhaus 93" panose="04030905020B02020C02" pitchFamily="8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4400" dirty="0" smtClean="0">
                <a:latin typeface="Bauhaus 93" panose="04030905020B02020C02" pitchFamily="82" charset="0"/>
              </a:rPr>
              <a:t>Készítette: Molnár Ákos, </a:t>
            </a:r>
            <a:r>
              <a:rPr lang="hu-HU" sz="4400" dirty="0" err="1" smtClean="0">
                <a:latin typeface="Bauhaus 93" panose="04030905020B02020C02" pitchFamily="82" charset="0"/>
              </a:rPr>
              <a:t>Gecseg</a:t>
            </a:r>
            <a:r>
              <a:rPr lang="hu-HU" sz="4400" dirty="0" smtClean="0">
                <a:latin typeface="Bauhaus 93" panose="04030905020B02020C02" pitchFamily="82" charset="0"/>
              </a:rPr>
              <a:t> Luca, Veszprémi </a:t>
            </a:r>
            <a:r>
              <a:rPr lang="hu-HU" sz="4400" dirty="0" err="1" smtClean="0">
                <a:latin typeface="Bauhaus 93" panose="04030905020B02020C02" pitchFamily="82" charset="0"/>
              </a:rPr>
              <a:t>Aisa</a:t>
            </a:r>
            <a:endParaRPr lang="hu-HU" sz="4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9054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Arany János emlékmúzeum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172" y="1446528"/>
            <a:ext cx="2443779" cy="3395833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524" y="4413015"/>
            <a:ext cx="3007276" cy="2255457"/>
          </a:xfrm>
          <a:prstGeom prst="rect">
            <a:avLst/>
          </a:prstGeom>
        </p:spPr>
      </p:pic>
      <p:sp>
        <p:nvSpPr>
          <p:cNvPr id="8" name="Tartalom helye 7"/>
          <p:cNvSpPr>
            <a:spLocks noGrp="1"/>
          </p:cNvSpPr>
          <p:nvPr>
            <p:ph sz="half" idx="1"/>
          </p:nvPr>
        </p:nvSpPr>
        <p:spPr>
          <a:xfrm>
            <a:off x="914400" y="1690688"/>
            <a:ext cx="5181600" cy="4351338"/>
          </a:xfrm>
        </p:spPr>
        <p:txBody>
          <a:bodyPr/>
          <a:lstStyle/>
          <a:p>
            <a:r>
              <a:rPr lang="hu-HU" dirty="0"/>
              <a:t>Nagyszalontán megálltunk, és megnéztük a múzeumot, meg koszorúztunk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72" y="3016251"/>
            <a:ext cx="4869628" cy="365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94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Mátyás templom, és szobor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90" y="1690688"/>
            <a:ext cx="5214410" cy="3910807"/>
          </a:xfrm>
        </p:spPr>
      </p:pic>
      <p:sp>
        <p:nvSpPr>
          <p:cNvPr id="7" name="Tartalom helye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dirty="0"/>
              <a:t>Megérkeztünk Kolozsvárra és megkoszorúztuk a Mátyás templomát</a:t>
            </a:r>
          </a:p>
        </p:txBody>
      </p:sp>
      <p:pic>
        <p:nvPicPr>
          <p:cNvPr id="8" name="Tartalom hely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997199"/>
            <a:ext cx="4419600" cy="331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9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-20141"/>
            <a:ext cx="10515600" cy="1325563"/>
          </a:xfrm>
        </p:spPr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Király-hágó</a:t>
            </a:r>
          </a:p>
        </p:txBody>
      </p:sp>
      <p:pic>
        <p:nvPicPr>
          <p:cNvPr id="6" name="Kép 6">
            <a:extLst>
              <a:ext uri="{FF2B5EF4-FFF2-40B4-BE49-F238E27FC236}">
                <a16:creationId xmlns:a16="http://schemas.microsoft.com/office/drawing/2014/main" id="{18DC77D7-43E9-71BD-D8B7-D2EA380EA2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05422"/>
            <a:ext cx="10515600" cy="5409703"/>
          </a:xfrm>
        </p:spPr>
      </p:pic>
    </p:spTree>
    <p:extLst>
      <p:ext uri="{BB962C8B-B14F-4D97-AF65-F5344CB8AC3E}">
        <p14:creationId xmlns:p14="http://schemas.microsoft.com/office/powerpoint/2010/main" val="170044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Az 1. szállás: Torockó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A szállás a Székelykő lábánál volt</a:t>
            </a:r>
          </a:p>
          <a:p>
            <a:r>
              <a:rPr lang="hu-HU" dirty="0"/>
              <a:t>Későn értünk oda, de a szállásadók kedvesek voltak</a:t>
            </a:r>
          </a:p>
          <a:p>
            <a:pPr marL="0" indent="0">
              <a:buNone/>
            </a:pPr>
            <a:r>
              <a:rPr lang="hu-HU" dirty="0"/>
              <a:t>  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90" y="441064"/>
            <a:ext cx="4474610" cy="5997882"/>
          </a:xfrm>
        </p:spPr>
      </p:pic>
    </p:spTree>
    <p:extLst>
      <p:ext uri="{BB962C8B-B14F-4D97-AF65-F5344CB8AC3E}">
        <p14:creationId xmlns:p14="http://schemas.microsoft.com/office/powerpoint/2010/main" val="143699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2. Nap: Torockó, a kutyaparadicsom</a:t>
            </a:r>
          </a:p>
        </p:txBody>
      </p:sp>
      <p:pic>
        <p:nvPicPr>
          <p:cNvPr id="7" name="Tartalom hely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644" y="365125"/>
            <a:ext cx="4412322" cy="2092147"/>
          </a:xfrm>
          <a:prstGeom prst="rect">
            <a:avLst/>
          </a:prstGeom>
        </p:spPr>
      </p:pic>
      <p:pic>
        <p:nvPicPr>
          <p:cNvPr id="11" name="Tartalom hely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8" t="16776" r="25111" b="25832"/>
          <a:stretch/>
        </p:blipFill>
        <p:spPr>
          <a:xfrm>
            <a:off x="4015481" y="2295396"/>
            <a:ext cx="3009370" cy="4161895"/>
          </a:xfrm>
          <a:prstGeom prst="rect">
            <a:avLst/>
          </a:prstGeom>
        </p:spPr>
      </p:pic>
      <p:pic>
        <p:nvPicPr>
          <p:cNvPr id="13" name="Tartalom hely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3" t="15629" r="22444" b="41055"/>
          <a:stretch/>
        </p:blipFill>
        <p:spPr>
          <a:xfrm>
            <a:off x="7183827" y="2643354"/>
            <a:ext cx="4416139" cy="3813937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7" y="2295395"/>
            <a:ext cx="3121421" cy="416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3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A tordai sóbánya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A sóbányába 11 méter mélyen voltunk, ahol volt egy vidámpark, és egy földalatti tó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699" y="365125"/>
            <a:ext cx="4638101" cy="6184136"/>
          </a:xfr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38890"/>
            <a:ext cx="5529549" cy="311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latin typeface="Algerian" panose="04020705040A02060702" pitchFamily="82" charset="0"/>
              </a:rPr>
              <a:t>SzejkefürdŐ</a:t>
            </a:r>
            <a:r>
              <a:rPr lang="hu-HU" dirty="0">
                <a:latin typeface="Algerian" panose="04020705040A02060702" pitchFamily="82" charset="0"/>
              </a:rPr>
              <a:t>: Orbán Balázs </a:t>
            </a:r>
            <a:r>
              <a:rPr lang="hu-HU" dirty="0" err="1">
                <a:latin typeface="Algerian" panose="04020705040A02060702" pitchFamily="82" charset="0"/>
              </a:rPr>
              <a:t>emlékmŰ</a:t>
            </a:r>
            <a:r>
              <a:rPr lang="hu-HU" dirty="0">
                <a:latin typeface="Algerian" panose="04020705040A02060702" pitchFamily="82" charset="0"/>
              </a:rPr>
              <a:t>, és a Mini </a:t>
            </a:r>
            <a:r>
              <a:rPr lang="hu-HU" dirty="0" err="1">
                <a:latin typeface="Algerian" panose="04020705040A02060702" pitchFamily="82" charset="0"/>
              </a:rPr>
              <a:t>erdély</a:t>
            </a:r>
            <a:r>
              <a:rPr lang="hu-HU" dirty="0">
                <a:latin typeface="Algerian" panose="04020705040A02060702" pitchFamily="82" charset="0"/>
              </a:rPr>
              <a:t> park</a:t>
            </a:r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Orbán Balázs emlékmű</a:t>
            </a:r>
          </a:p>
          <a:p>
            <a:r>
              <a:rPr lang="hu-HU" dirty="0"/>
              <a:t>16 székelykapu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2816497" cy="2112373"/>
          </a:xfrm>
        </p:spPr>
      </p:pic>
      <p:sp>
        <p:nvSpPr>
          <p:cNvPr id="9" name="Szöveg helye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/>
              <a:t>Mini Erdély park 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755431"/>
            <a:ext cx="5840359" cy="3035769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99" y="4142342"/>
            <a:ext cx="3091593" cy="231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4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365</Words>
  <PresentationFormat>Szélesvásznú</PresentationFormat>
  <Paragraphs>58</Paragraphs>
  <Slides>26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2" baseType="lpstr">
      <vt:lpstr>Algerian</vt:lpstr>
      <vt:lpstr>Arial</vt:lpstr>
      <vt:lpstr>Bauhaus 93</vt:lpstr>
      <vt:lpstr>Calibri</vt:lpstr>
      <vt:lpstr>Calibri Light</vt:lpstr>
      <vt:lpstr>Office-téma</vt:lpstr>
      <vt:lpstr>Erdély</vt:lpstr>
      <vt:lpstr>Az indulás napja </vt:lpstr>
      <vt:lpstr>Arany János emlékmúzeum</vt:lpstr>
      <vt:lpstr>Mátyás templom, és szobor</vt:lpstr>
      <vt:lpstr>Király-hágó</vt:lpstr>
      <vt:lpstr>Az 1. szállás: Torockó</vt:lpstr>
      <vt:lpstr>2. Nap: Torockó, a kutyaparadicsom</vt:lpstr>
      <vt:lpstr>A tordai sóbánya</vt:lpstr>
      <vt:lpstr>SzejkefürdŐ: Orbán Balázs emlékmŰ, és a Mini erdély park</vt:lpstr>
      <vt:lpstr>Farkaslaka: Tamási Áron emlékmŰ</vt:lpstr>
      <vt:lpstr>Korond: taplászmester</vt:lpstr>
      <vt:lpstr>Szováta: Szent József gyerekotthon</vt:lpstr>
      <vt:lpstr>A 2. szállás: Gyergyószentmiklós</vt:lpstr>
      <vt:lpstr>3. nap: Súgó Barlang</vt:lpstr>
      <vt:lpstr>Békás-Szoros</vt:lpstr>
      <vt:lpstr>gyilkos-tó</vt:lpstr>
      <vt:lpstr>Csíksomlyó</vt:lpstr>
      <vt:lpstr>Ezeréves határ</vt:lpstr>
      <vt:lpstr>3. szállás: Gyimesbükk, Deáky Panzió</vt:lpstr>
      <vt:lpstr>Mohos tŐzegláp</vt:lpstr>
      <vt:lpstr>Szent Anna-tó</vt:lpstr>
      <vt:lpstr>HARGITA</vt:lpstr>
      <vt:lpstr>4. szállás: EmŐke Panzió</vt:lpstr>
      <vt:lpstr>5.nap Vajdahunyad vára</vt:lpstr>
      <vt:lpstr>Déva vára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2022-06-09T10:37:17Z</dcterms:created>
  <dcterms:modified xsi:type="dcterms:W3CDTF">2022-06-10T08:17:45Z</dcterms:modified>
</cp:coreProperties>
</file>